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96" r:id="rId4"/>
    <p:sldId id="297" r:id="rId5"/>
    <p:sldId id="300" r:id="rId6"/>
    <p:sldId id="301" r:id="rId7"/>
    <p:sldId id="302" r:id="rId8"/>
    <p:sldId id="298" r:id="rId9"/>
    <p:sldId id="309" r:id="rId10"/>
    <p:sldId id="310" r:id="rId11"/>
    <p:sldId id="313" r:id="rId12"/>
    <p:sldId id="318" r:id="rId13"/>
    <p:sldId id="319" r:id="rId14"/>
    <p:sldId id="314" r:id="rId15"/>
    <p:sldId id="311" r:id="rId16"/>
    <p:sldId id="315" r:id="rId17"/>
    <p:sldId id="316" r:id="rId18"/>
    <p:sldId id="320" r:id="rId19"/>
    <p:sldId id="321" r:id="rId20"/>
    <p:sldId id="317" r:id="rId21"/>
    <p:sldId id="312" r:id="rId22"/>
    <p:sldId id="303" r:id="rId23"/>
    <p:sldId id="304" r:id="rId24"/>
    <p:sldId id="305" r:id="rId25"/>
    <p:sldId id="306" r:id="rId26"/>
    <p:sldId id="307" r:id="rId27"/>
    <p:sldId id="308" r:id="rId28"/>
    <p:sldId id="273" r:id="rId29"/>
    <p:sldId id="276" r:id="rId30"/>
    <p:sldId id="272" r:id="rId31"/>
    <p:sldId id="274" r:id="rId32"/>
    <p:sldId id="259" r:id="rId33"/>
    <p:sldId id="268" r:id="rId34"/>
    <p:sldId id="267" r:id="rId35"/>
    <p:sldId id="269" r:id="rId36"/>
    <p:sldId id="264"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8"/>
            <p14:sldId id="319"/>
            <p14:sldId id="314"/>
            <p14:sldId id="311"/>
            <p14:sldId id="315"/>
            <p14:sldId id="316"/>
            <p14:sldId id="320"/>
            <p14:sldId id="321"/>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7" autoAdjust="0"/>
    <p:restoredTop sz="94404" autoAdjust="0"/>
  </p:normalViewPr>
  <p:slideViewPr>
    <p:cSldViewPr snapToGrid="0">
      <p:cViewPr varScale="1">
        <p:scale>
          <a:sx n="70" d="100"/>
          <a:sy n="70" d="100"/>
        </p:scale>
        <p:origin x="676" y="32"/>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2022/4/18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34</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29</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2022/4/18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2022/4/18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513795" y="229608"/>
            <a:ext cx="8916205" cy="923330"/>
          </a:xfrm>
          <a:prstGeom prst="rect">
            <a:avLst/>
          </a:prstGeom>
          <a:noFill/>
        </p:spPr>
        <p:txBody>
          <a:bodyPr wrap="square" rtlCol="0">
            <a:spAutoFit/>
          </a:bodyPr>
          <a:lstStyle/>
          <a:p>
            <a:pPr marL="342900" indent="-342900">
              <a:buAutoNum type="alphaLcParenR" startAt="4"/>
            </a:pPr>
            <a:r>
              <a:rPr lang="fr-FR" altLang="zh-TW" dirty="0" smtClean="0"/>
              <a:t>Statistics: </a:t>
            </a:r>
            <a:r>
              <a:rPr lang="en-US" altLang="zh-TW" dirty="0"/>
              <a:t>If there's </a:t>
            </a:r>
            <a:r>
              <a:rPr lang="en-US" altLang="zh-TW" dirty="0" smtClean="0"/>
              <a:t>biomass difference </a:t>
            </a:r>
            <a:r>
              <a:rPr lang="en-US" altLang="zh-TW" dirty="0"/>
              <a:t>exist between different seasons in GC1</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en-US" altLang="zh-TW" dirty="0"/>
          </a:p>
        </p:txBody>
      </p:sp>
      <p:sp>
        <p:nvSpPr>
          <p:cNvPr id="5" name="文字方塊 4"/>
          <p:cNvSpPr txBox="1"/>
          <p:nvPr/>
        </p:nvSpPr>
        <p:spPr>
          <a:xfrm>
            <a:off x="204975" y="1152938"/>
            <a:ext cx="11987025" cy="563231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lvl="1"/>
            <a:r>
              <a:rPr lang="en-US" altLang="zh-TW" dirty="0" smtClean="0"/>
              <a:t>1.randomly </a:t>
            </a:r>
            <a:r>
              <a:rPr lang="en-US" altLang="zh-TW" dirty="0"/>
              <a:t>sampled and samples are </a:t>
            </a:r>
            <a:r>
              <a:rPr lang="en-US" altLang="zh-TW" dirty="0" smtClean="0"/>
              <a:t>independent</a:t>
            </a:r>
          </a:p>
          <a:p>
            <a:pPr lvl="1"/>
            <a:r>
              <a:rPr lang="en-US" altLang="zh-TW" dirty="0" smtClean="0"/>
              <a:t>2.samples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smtClean="0"/>
              <a:t>p-value </a:t>
            </a:r>
            <a:r>
              <a:rPr lang="en-US" altLang="zh-TW" dirty="0"/>
              <a:t>= </a:t>
            </a:r>
            <a:r>
              <a:rPr lang="en-US" altLang="zh-TW" dirty="0" smtClean="0"/>
              <a:t>0.05805</a:t>
            </a:r>
            <a:r>
              <a:rPr lang="zh-TW" altLang="en-US" dirty="0" smtClean="0"/>
              <a:t> </a:t>
            </a:r>
            <a:r>
              <a:rPr lang="en-US" altLang="zh-TW" dirty="0" smtClean="0"/>
              <a:t>(&gt;0.05)</a:t>
            </a:r>
          </a:p>
          <a:p>
            <a:pPr marL="1657350" lvl="3" indent="-285750">
              <a:buFont typeface="Arial" panose="020B0604020202020204" pitchFamily="34" charset="0"/>
              <a:buChar char="•"/>
            </a:pPr>
            <a:r>
              <a:rPr lang="en-US" altLang="zh-TW" dirty="0" smtClean="0"/>
              <a:t>samples are </a:t>
            </a:r>
            <a:r>
              <a:rPr lang="en-US" altLang="zh-TW" dirty="0"/>
              <a:t>normally </a:t>
            </a:r>
            <a:r>
              <a:rPr lang="en-US" altLang="zh-TW" dirty="0" smtClean="0"/>
              <a:t>distributed</a:t>
            </a:r>
          </a:p>
          <a:p>
            <a:pPr lvl="1"/>
            <a:r>
              <a:rPr lang="en-US" altLang="zh-TW" dirty="0"/>
              <a:t>3</a:t>
            </a:r>
            <a:r>
              <a:rPr lang="en-US" altLang="zh-TW" dirty="0" smtClean="0"/>
              <a:t>. Samples</a:t>
            </a:r>
            <a:r>
              <a:rPr lang="zh-TW" altLang="en-US" dirty="0" smtClean="0"/>
              <a:t> </a:t>
            </a:r>
            <a:r>
              <a:rPr lang="en-US" altLang="zh-TW" dirty="0" smtClean="0"/>
              <a:t>are with </a:t>
            </a:r>
            <a:r>
              <a:rPr lang="en-US" altLang="zh-TW" dirty="0"/>
              <a:t>unknown but equal </a:t>
            </a:r>
            <a:r>
              <a:rPr lang="en-US" altLang="zh-TW" dirty="0" smtClean="0"/>
              <a:t>variances</a:t>
            </a:r>
          </a:p>
          <a:p>
            <a:pPr marL="1200150" lvl="2" indent="-285750">
              <a:buFont typeface="Arial" panose="020B0604020202020204" pitchFamily="34" charset="0"/>
              <a:buChar char="•"/>
            </a:pPr>
            <a:r>
              <a:rPr lang="en-US" altLang="zh-TW" dirty="0" smtClean="0"/>
              <a:t>F test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SP: p-value </a:t>
            </a:r>
            <a:r>
              <a:rPr lang="en-US" altLang="zh-TW" dirty="0"/>
              <a:t>= 0.5394 (&gt;0.05</a:t>
            </a:r>
            <a:r>
              <a:rPr lang="en-US" altLang="zh-TW" dirty="0" smtClean="0"/>
              <a: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SU:</a:t>
            </a:r>
            <a:r>
              <a:rPr lang="zh-TW" altLang="en-US" dirty="0" smtClean="0"/>
              <a:t> </a:t>
            </a:r>
            <a:r>
              <a:rPr lang="en-US" altLang="zh-TW" dirty="0" smtClean="0"/>
              <a:t>p-value </a:t>
            </a:r>
            <a:r>
              <a:rPr lang="en-US" altLang="zh-TW" dirty="0"/>
              <a:t>= 0.1052 (&gt;0.05</a:t>
            </a:r>
            <a:r>
              <a:rPr lang="en-US" altLang="zh-TW" dirty="0" smtClean="0"/>
              <a:t>)</a:t>
            </a:r>
          </a:p>
          <a:p>
            <a:pPr marL="1657350" lvl="3" indent="-285750">
              <a:buFont typeface="Arial" panose="020B0604020202020204" pitchFamily="34" charset="0"/>
              <a:buChar char="•"/>
            </a:pPr>
            <a:r>
              <a:rPr lang="en-US" altLang="zh-TW" dirty="0" smtClean="0"/>
              <a:t>SP vs SU: p-value </a:t>
            </a:r>
            <a:r>
              <a:rPr lang="en-US" altLang="zh-TW" dirty="0"/>
              <a:t>= 0.2724 (&gt;0.05)</a:t>
            </a:r>
          </a:p>
          <a:p>
            <a:pPr marL="1657350" lvl="3" indent="-285750">
              <a:buFont typeface="Arial" panose="020B0604020202020204" pitchFamily="34" charset="0"/>
              <a:buChar char="•"/>
            </a:pPr>
            <a:r>
              <a:rPr lang="en-US" altLang="zh-TW" dirty="0" smtClean="0"/>
              <a:t>there </a:t>
            </a:r>
            <a:r>
              <a:rPr lang="en-US" altLang="zh-TW" dirty="0"/>
              <a:t>is no statistically difference between the variance of seasons</a:t>
            </a:r>
          </a:p>
          <a:p>
            <a:pPr marL="285750" indent="-285750">
              <a:buFont typeface="Arial" panose="020B0604020202020204" pitchFamily="34" charset="0"/>
              <a:buChar char="•"/>
            </a:pPr>
            <a:r>
              <a:rPr lang="en-US" altLang="zh-TW" dirty="0" smtClean="0"/>
              <a:t>ANOVA</a:t>
            </a:r>
          </a:p>
          <a:p>
            <a:pPr marL="742950" lvl="1" indent="-285750">
              <a:buFont typeface="Arial" panose="020B0604020202020204" pitchFamily="34" charset="0"/>
              <a:buChar char="•"/>
            </a:pPr>
            <a:r>
              <a:rPr lang="en-US" altLang="zh-TW" dirty="0" err="1" smtClean="0"/>
              <a:t>Pr</a:t>
            </a:r>
            <a:r>
              <a:rPr lang="en-US" altLang="zh-TW" dirty="0"/>
              <a:t>(&gt;F)=0.303(&gt;0.05)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seasons</a:t>
            </a:r>
          </a:p>
          <a:p>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endParaRPr lang="en-US" altLang="zh-TW" dirty="0" smtClean="0"/>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742950" lvl="1" indent="-285750">
              <a:buFont typeface="Arial" panose="020B0604020202020204" pitchFamily="34" charset="0"/>
              <a:buChar char="•"/>
            </a:pPr>
            <a:r>
              <a:rPr lang="en-US" altLang="zh-TW" dirty="0" smtClean="0"/>
              <a:t>p-value </a:t>
            </a:r>
            <a:r>
              <a:rPr lang="en-US" altLang="zh-TW" dirty="0"/>
              <a:t>= 0.1605 (&gt;0.05)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p:spTree>
    <p:extLst>
      <p:ext uri="{BB962C8B-B14F-4D97-AF65-F5344CB8AC3E}">
        <p14:creationId xmlns:p14="http://schemas.microsoft.com/office/powerpoint/2010/main" val="42615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449787" y="188944"/>
            <a:ext cx="10240833" cy="923330"/>
          </a:xfrm>
          <a:prstGeom prst="rect">
            <a:avLst/>
          </a:prstGeom>
          <a:noFill/>
        </p:spPr>
        <p:txBody>
          <a:bodyPr wrap="square" rtlCol="0">
            <a:spAutoFit/>
          </a:bodyPr>
          <a:lstStyle/>
          <a:p>
            <a:r>
              <a:rPr lang="fr-FR" altLang="zh-TW" dirty="0" smtClean="0"/>
              <a:t>e)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zh-TW" altLang="en-US" dirty="0"/>
          </a:p>
        </p:txBody>
      </p:sp>
      <p:sp>
        <p:nvSpPr>
          <p:cNvPr id="5" name="文字方塊 4"/>
          <p:cNvSpPr txBox="1"/>
          <p:nvPr/>
        </p:nvSpPr>
        <p:spPr>
          <a:xfrm>
            <a:off x="201881" y="1152938"/>
            <a:ext cx="1199012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marL="742950" lvl="1" indent="-285750">
              <a:buFont typeface="Arial" panose="020B0604020202020204" pitchFamily="34" charset="0"/>
              <a:buChar char="•"/>
            </a:pPr>
            <a:r>
              <a:rPr lang="en-US" altLang="zh-TW" dirty="0" smtClean="0"/>
              <a:t>randomly </a:t>
            </a:r>
            <a:r>
              <a:rPr lang="en-US" altLang="zh-TW" dirty="0"/>
              <a:t>sampled and samples are </a:t>
            </a:r>
            <a:r>
              <a:rPr lang="en-US" altLang="zh-TW" dirty="0" smtClean="0"/>
              <a:t>independent</a:t>
            </a:r>
          </a:p>
          <a:p>
            <a:pPr marL="742950" lvl="1" indent="-285750">
              <a:buFont typeface="Arial" panose="020B0604020202020204" pitchFamily="34" charset="0"/>
              <a:buChar char="•"/>
            </a:pPr>
            <a:r>
              <a:rPr lang="en-US" altLang="zh-TW" dirty="0" smtClean="0"/>
              <a:t>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a:t>p-value = </a:t>
            </a:r>
            <a:r>
              <a:rPr lang="en-US" altLang="zh-TW" dirty="0" smtClean="0"/>
              <a:t>0.03998 (&lt;</a:t>
            </a:r>
            <a:r>
              <a:rPr lang="en-US" altLang="zh-TW" dirty="0"/>
              <a:t>0.05</a:t>
            </a:r>
            <a:r>
              <a:rPr lang="en-US" altLang="zh-TW" dirty="0" smtClean="0"/>
              <a:t>)</a:t>
            </a:r>
          </a:p>
          <a:p>
            <a:pPr marL="1657350" lvl="3" indent="-285750">
              <a:buFont typeface="Arial" panose="020B0604020202020204" pitchFamily="34" charset="0"/>
              <a:buChar char="•"/>
            </a:pPr>
            <a:r>
              <a:rPr lang="en-US" altLang="zh-TW" dirty="0" smtClean="0"/>
              <a:t>samples are not normally distributed</a:t>
            </a:r>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r>
              <a:rPr lang="en-US" altLang="zh-TW" dirty="0" smtClean="0"/>
              <a:t>)</a:t>
            </a:r>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1200150" lvl="2" indent="-285750">
              <a:buFont typeface="Arial" panose="020B0604020202020204" pitchFamily="34" charset="0"/>
              <a:buChar char="•"/>
            </a:pPr>
            <a:r>
              <a:rPr lang="en-US" altLang="zh-TW" dirty="0"/>
              <a:t>p-value =0.4471 (&gt;0.05</a:t>
            </a:r>
            <a:r>
              <a:rPr lang="en-US" altLang="zh-TW" dirty="0" smtClean="0"/>
              <a:t>)</a:t>
            </a:r>
            <a:endParaRPr lang="en-US" altLang="zh-TW" dirty="0"/>
          </a:p>
          <a:p>
            <a:pPr marL="1200150" lvl="2"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41858"/>
                <a:ext cx="10240833" cy="2862322"/>
              </a:xfrm>
              <a:prstGeom prst="rect">
                <a:avLst/>
              </a:prstGeom>
              <a:noFill/>
            </p:spPr>
            <p:txBody>
              <a:bodyPr wrap="square" rtlCol="0">
                <a:spAutoFit/>
              </a:bodyPr>
              <a:lstStyle/>
              <a:p>
                <a:r>
                  <a:rPr lang="fr-FR" altLang="zh-TW" dirty="0" smtClean="0"/>
                  <a:t>f)   Statistics: </a:t>
                </a:r>
                <a:r>
                  <a:rPr lang="en-US" altLang="zh-TW" dirty="0" smtClean="0"/>
                  <a:t>if there's</a:t>
                </a:r>
                <a:r>
                  <a:rPr lang="en-US" altLang="zh-TW" dirty="0"/>
                  <a:t> biomass</a:t>
                </a:r>
                <a:r>
                  <a:rPr lang="en-US" altLang="zh-TW" dirty="0" smtClean="0"/>
                  <a:t> </a:t>
                </a:r>
                <a:r>
                  <a:rPr lang="en-US" altLang="zh-TW" dirty="0"/>
                  <a:t>difference exist between 2 stations</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 4.053e-08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=5.079e-08 (&gt;0.05)</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41858"/>
                <a:ext cx="10240833" cy="2862322"/>
              </a:xfrm>
              <a:prstGeom prst="rect">
                <a:avLst/>
              </a:prstGeom>
              <a:blipFill>
                <a:blip r:embed="rId2"/>
                <a:stretch>
                  <a:fillRect l="-476" t="-1279" b="-25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338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
        <p:nvSpPr>
          <p:cNvPr id="8" name="文字方塊 7"/>
          <p:cNvSpPr txBox="1"/>
          <p:nvPr/>
        </p:nvSpPr>
        <p:spPr>
          <a:xfrm>
            <a:off x="201880" y="789109"/>
            <a:ext cx="11758473" cy="5078313"/>
          </a:xfrm>
          <a:prstGeom prst="rect">
            <a:avLst/>
          </a:prstGeom>
          <a:noFill/>
        </p:spPr>
        <p:txBody>
          <a:bodyPr wrap="square" rtlCol="0">
            <a:spAutoFit/>
          </a:bodyPr>
          <a:lstStyle/>
          <a:p>
            <a:r>
              <a:rPr lang="fr-FR" altLang="zh-TW" dirty="0" smtClean="0"/>
              <a:t>d)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=0.2007 </a:t>
            </a:r>
            <a:r>
              <a:rPr lang="en-US" altLang="zh-TW" dirty="0" smtClean="0"/>
              <a:t>(&gt;0.05</a:t>
            </a:r>
            <a:r>
              <a:rPr lang="en-US" altLang="zh-TW" dirty="0"/>
              <a:t>)</a:t>
            </a:r>
          </a:p>
          <a:p>
            <a:pPr marL="1657350" lvl="3" indent="-285750">
              <a:buFont typeface="Arial" panose="020B0604020202020204" pitchFamily="34" charset="0"/>
              <a:buChar char="•"/>
            </a:pPr>
            <a:r>
              <a:rPr lang="en-US" altLang="zh-TW" dirty="0"/>
              <a:t>samples </a:t>
            </a:r>
            <a:r>
              <a:rPr lang="en-US" altLang="zh-TW" dirty="0" smtClean="0"/>
              <a:t>are normally distributed</a:t>
            </a:r>
          </a:p>
          <a:p>
            <a:pPr lvl="1"/>
            <a:r>
              <a:rPr lang="en-US" altLang="zh-TW" dirty="0"/>
              <a:t>3. Samples</a:t>
            </a:r>
            <a:r>
              <a:rPr lang="zh-TW" altLang="en-US" dirty="0"/>
              <a:t> </a:t>
            </a:r>
            <a:r>
              <a:rPr lang="en-US" altLang="zh-TW" dirty="0"/>
              <a:t>are with unknown but equal variances</a:t>
            </a:r>
          </a:p>
          <a:p>
            <a:pPr marL="1200150" lvl="2" indent="-285750">
              <a:buFont typeface="Arial" panose="020B0604020202020204" pitchFamily="34" charset="0"/>
              <a:buChar char="•"/>
            </a:pPr>
            <a:r>
              <a:rPr lang="en-US" altLang="zh-TW" dirty="0"/>
              <a:t>F test</a:t>
            </a:r>
          </a:p>
          <a:p>
            <a:pPr marL="1657350" lvl="3" indent="-285750">
              <a:buFont typeface="Arial" panose="020B0604020202020204" pitchFamily="34" charset="0"/>
              <a:buChar char="•"/>
            </a:pPr>
            <a:r>
              <a:rPr lang="en-US" altLang="zh-TW" dirty="0"/>
              <a:t>AU</a:t>
            </a:r>
            <a:r>
              <a:rPr lang="zh-TW" altLang="en-US" dirty="0"/>
              <a:t> </a:t>
            </a:r>
            <a:r>
              <a:rPr lang="en-US" altLang="zh-TW" dirty="0"/>
              <a:t>vs SP: p-value = 0.3183 (&gt;0.05)</a:t>
            </a:r>
          </a:p>
          <a:p>
            <a:pPr marL="1657350" lvl="3" indent="-285750">
              <a:buFont typeface="Arial" panose="020B0604020202020204" pitchFamily="34" charset="0"/>
              <a:buChar char="•"/>
            </a:pPr>
            <a:r>
              <a:rPr lang="en-US" altLang="zh-TW" dirty="0"/>
              <a:t>AU</a:t>
            </a:r>
            <a:r>
              <a:rPr lang="zh-TW" altLang="en-US" dirty="0"/>
              <a:t> </a:t>
            </a:r>
            <a:r>
              <a:rPr lang="en-US" altLang="zh-TW" dirty="0"/>
              <a:t>vs SU:</a:t>
            </a:r>
            <a:r>
              <a:rPr lang="zh-TW" altLang="en-US" dirty="0"/>
              <a:t> </a:t>
            </a:r>
            <a:r>
              <a:rPr lang="en-US" altLang="zh-TW" dirty="0"/>
              <a:t>p-value = 0.2387 (&gt;0.05)</a:t>
            </a:r>
          </a:p>
          <a:p>
            <a:pPr marL="1657350" lvl="3" indent="-285750">
              <a:buFont typeface="Arial" panose="020B0604020202020204" pitchFamily="34" charset="0"/>
              <a:buChar char="•"/>
            </a:pPr>
            <a:r>
              <a:rPr lang="en-US" altLang="zh-TW" dirty="0"/>
              <a:t>SP vs SU: p-value = 0.05003 (&gt;0.05)</a:t>
            </a:r>
          </a:p>
          <a:p>
            <a:pPr marL="1657350" lvl="3" indent="-285750">
              <a:buFont typeface="Arial" panose="020B0604020202020204" pitchFamily="34" charset="0"/>
              <a:buChar char="•"/>
            </a:pPr>
            <a:r>
              <a:rPr lang="en-US" altLang="zh-TW" dirty="0"/>
              <a:t>there is no statistically difference between the variance of seasons</a:t>
            </a:r>
          </a:p>
          <a:p>
            <a:pPr marL="285750" indent="-285750">
              <a:buFont typeface="Arial" panose="020B0604020202020204" pitchFamily="34" charset="0"/>
              <a:buChar char="•"/>
            </a:pPr>
            <a:r>
              <a:rPr lang="en-US" altLang="zh-TW" dirty="0"/>
              <a:t> ANOVA</a:t>
            </a:r>
          </a:p>
          <a:p>
            <a:pPr marL="742950" lvl="1" indent="-285750">
              <a:buFont typeface="Arial" panose="020B0604020202020204" pitchFamily="34" charset="0"/>
              <a:buChar char="•"/>
            </a:pPr>
            <a:r>
              <a:rPr lang="en-US" altLang="zh-TW" dirty="0" err="1"/>
              <a:t>Pr</a:t>
            </a:r>
            <a:r>
              <a:rPr lang="en-US" altLang="zh-TW" dirty="0"/>
              <a:t>(&gt;F)=0.000488(&lt;0.05)</a:t>
            </a:r>
          </a:p>
          <a:p>
            <a:pPr marL="742950" lvl="1" indent="-285750">
              <a:buFont typeface="Arial" panose="020B0604020202020204" pitchFamily="34" charset="0"/>
              <a:buChar char="•"/>
            </a:pPr>
            <a:r>
              <a:rPr lang="en-US" altLang="zh-TW" dirty="0" smtClean="0">
                <a:solidFill>
                  <a:srgbClr val="FF0000"/>
                </a:solidFill>
              </a:rPr>
              <a:t>reject H0: </a:t>
            </a:r>
            <a:r>
              <a:rPr lang="en-US" altLang="zh-TW" dirty="0">
                <a:solidFill>
                  <a:srgbClr val="FF0000"/>
                </a:solidFill>
              </a:rPr>
              <a:t>there </a:t>
            </a:r>
            <a:r>
              <a:rPr lang="en-US" altLang="zh-TW" dirty="0" smtClean="0">
                <a:solidFill>
                  <a:srgbClr val="FF0000"/>
                </a:solidFill>
              </a:rPr>
              <a:t>is </a:t>
            </a:r>
            <a:r>
              <a:rPr lang="en-US" altLang="zh-TW" dirty="0">
                <a:solidFill>
                  <a:srgbClr val="FF0000"/>
                </a:solidFill>
              </a:rPr>
              <a:t>statistically difference between the mean of </a:t>
            </a:r>
            <a:r>
              <a:rPr lang="en-US" altLang="zh-TW" dirty="0" smtClean="0">
                <a:solidFill>
                  <a:srgbClr val="FF0000"/>
                </a:solidFill>
              </a:rPr>
              <a:t>seasons</a:t>
            </a:r>
            <a:endParaRPr lang="en-US" altLang="zh-TW" dirty="0">
              <a:solidFill>
                <a:srgbClr val="FF0000"/>
              </a:solidFill>
            </a:endParaRPr>
          </a:p>
        </p:txBody>
      </p:sp>
    </p:spTree>
    <p:extLst>
      <p:ext uri="{BB962C8B-B14F-4D97-AF65-F5344CB8AC3E}">
        <p14:creationId xmlns:p14="http://schemas.microsoft.com/office/powerpoint/2010/main" val="109616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6313" y="119585"/>
            <a:ext cx="9793224" cy="3970318"/>
          </a:xfrm>
          <a:prstGeom prst="rect">
            <a:avLst/>
          </a:prstGeom>
          <a:noFill/>
        </p:spPr>
        <p:txBody>
          <a:bodyPr wrap="square" rtlCol="0">
            <a:spAutoFit/>
          </a:bodyPr>
          <a:lstStyle/>
          <a:p>
            <a:r>
              <a:rPr lang="fr-FR" altLang="zh-TW" dirty="0"/>
              <a:t>e</a:t>
            </a:r>
            <a:r>
              <a:rPr lang="fr-FR" altLang="zh-TW" dirty="0" smtClean="0"/>
              <a:t>)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GC1?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=0.001654 (&lt;0.05)</a:t>
            </a:r>
          </a:p>
          <a:p>
            <a:pPr marL="1657350" lvl="3" indent="-285750">
              <a:buFont typeface="Arial" panose="020B0604020202020204" pitchFamily="34" charset="0"/>
              <a:buChar char="•"/>
            </a:pPr>
            <a:r>
              <a:rPr lang="en-US" altLang="zh-TW" dirty="0"/>
              <a:t>samples are not normally distributed</a:t>
            </a:r>
          </a:p>
          <a:p>
            <a:pPr marL="285750"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 )</a:t>
            </a:r>
          </a:p>
          <a:p>
            <a:pPr marL="742950" lvl="1" indent="-285750">
              <a:buFont typeface="Arial" panose="020B0604020202020204" pitchFamily="34" charset="0"/>
              <a:buChar char="•"/>
            </a:pPr>
            <a:r>
              <a:rPr lang="en-US" altLang="zh-TW" dirty="0" err="1"/>
              <a:t>Kruskal</a:t>
            </a:r>
            <a:r>
              <a:rPr lang="en-US" altLang="zh-TW" dirty="0"/>
              <a:t> Wallis Test</a:t>
            </a:r>
          </a:p>
          <a:p>
            <a:pPr marL="1200150" lvl="2" indent="-285750">
              <a:buFont typeface="Arial" panose="020B0604020202020204" pitchFamily="34" charset="0"/>
              <a:buChar char="•"/>
            </a:pPr>
            <a:r>
              <a:rPr lang="en-US" altLang="zh-TW" dirty="0"/>
              <a:t>p-value =0.06081 (&gt;0.05)</a:t>
            </a:r>
          </a:p>
          <a:p>
            <a:pPr marL="1200150" lvl="2" indent="-285750">
              <a:buFont typeface="Arial" panose="020B0604020202020204" pitchFamily="34" charset="0"/>
              <a:buChar char="•"/>
            </a:pPr>
            <a:r>
              <a:rPr lang="en-US" altLang="zh-TW" dirty="0"/>
              <a:t>cannot 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95678"/>
                <a:ext cx="11990122" cy="2862322"/>
              </a:xfrm>
              <a:prstGeom prst="rect">
                <a:avLst/>
              </a:prstGeom>
              <a:noFill/>
            </p:spPr>
            <p:txBody>
              <a:bodyPr wrap="square" rtlCol="0">
                <a:spAutoFit/>
              </a:bodyPr>
              <a:lstStyle/>
              <a:p>
                <a:r>
                  <a:rPr lang="fr-FR" altLang="zh-TW" dirty="0" smtClean="0"/>
                  <a:t>f)   Statistics: </a:t>
                </a:r>
                <a:r>
                  <a:rPr lang="en-US" altLang="zh-TW" dirty="0"/>
                  <a:t>If there‘s biomass difference exist between different seasons in </a:t>
                </a:r>
                <a:r>
                  <a:rPr lang="en-US" altLang="zh-TW" dirty="0" smtClean="0"/>
                  <a:t>GS1</a:t>
                </a:r>
                <a:r>
                  <a:rPr lang="en-US" altLang="zh-TW" dirty="0"/>
                  <a:t>?</a:t>
                </a:r>
                <a:endParaRPr lang="en-US" altLang="zh-TW" dirty="0" smtClean="0"/>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=0.000264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=8.227e-05 </a:t>
                </a:r>
                <a:r>
                  <a:rPr lang="en-US" altLang="zh-TW" dirty="0" smtClean="0"/>
                  <a:t>(&lt;0.05</a:t>
                </a:r>
                <a:r>
                  <a:rPr lang="en-US" altLang="zh-TW" dirty="0"/>
                  <a:t>)</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95678"/>
                <a:ext cx="11990122" cy="2862322"/>
              </a:xfrm>
              <a:prstGeom prst="rect">
                <a:avLst/>
              </a:prstGeom>
              <a:blipFill>
                <a:blip r:embed="rId2"/>
                <a:stretch>
                  <a:fillRect l="-407" t="-1064" b="-2340"/>
                </a:stretch>
              </a:blipFill>
            </p:spPr>
            <p:txBody>
              <a:bodyPr/>
              <a:lstStyle/>
              <a:p>
                <a:r>
                  <a:rPr lang="zh-TW" altLang="en-US">
                    <a:noFill/>
                  </a:rPr>
                  <a:t> </a:t>
                </a:r>
              </a:p>
            </p:txBody>
          </p:sp>
        </mc:Fallback>
      </mc:AlternateContent>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31338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6427591"/>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53.37575</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smtClean="0"/>
              <a:t>Hsu et al. (2014)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52317</TotalTime>
  <Words>2474</Words>
  <Application>Microsoft Office PowerPoint</Application>
  <PresentationFormat>寬螢幕</PresentationFormat>
  <Paragraphs>606</Paragraphs>
  <Slides>36</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248</cp:revision>
  <dcterms:created xsi:type="dcterms:W3CDTF">2021-09-01T07:54:39Z</dcterms:created>
  <dcterms:modified xsi:type="dcterms:W3CDTF">2022-04-25T05:54:07Z</dcterms:modified>
</cp:coreProperties>
</file>